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86B20-E070-46B8-A810-709551E2B219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71533-B02D-4D6C-B186-643DFAE5B6C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D6A0A-38FC-44F2-AF77-5C6C3E49489A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D6A0A-38FC-44F2-AF77-5C6C3E49489A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969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4ED52-5A67-4E04-A084-434518EADC25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AAD-0371-4220-B68B-DED61E7C5E02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F7F3-9861-427C-8D22-4CEB6F00C4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AAD-0371-4220-B68B-DED61E7C5E02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F7F3-9861-427C-8D22-4CEB6F00C4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AAD-0371-4220-B68B-DED61E7C5E02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F7F3-9861-427C-8D22-4CEB6F00C4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AAD-0371-4220-B68B-DED61E7C5E02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F7F3-9861-427C-8D22-4CEB6F00C4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AAD-0371-4220-B68B-DED61E7C5E02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F7F3-9861-427C-8D22-4CEB6F00C4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AAD-0371-4220-B68B-DED61E7C5E02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F7F3-9861-427C-8D22-4CEB6F00C4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AAD-0371-4220-B68B-DED61E7C5E02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F7F3-9861-427C-8D22-4CEB6F00C4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AAD-0371-4220-B68B-DED61E7C5E02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F7F3-9861-427C-8D22-4CEB6F00C4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AAD-0371-4220-B68B-DED61E7C5E02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F7F3-9861-427C-8D22-4CEB6F00C4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AAD-0371-4220-B68B-DED61E7C5E02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F7F3-9861-427C-8D22-4CEB6F00C4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AAD-0371-4220-B68B-DED61E7C5E02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F7F3-9861-427C-8D22-4CEB6F00C4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8DAAD-0371-4220-B68B-DED61E7C5E02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1F7F3-9861-427C-8D22-4CEB6F00C40E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o.nl/voortgezet/tweedefase/vakken/biologie/leermiddelen/chemi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Thema 12  Stofwisseling</a:t>
            </a:r>
            <a:r>
              <a:rPr lang="nl-NL" sz="3200" b="1" dirty="0"/>
              <a:t> </a:t>
            </a:r>
            <a:r>
              <a:rPr lang="nl-NL" sz="3200" b="1" dirty="0" smtClean="0"/>
              <a:t>   Algemeen</a:t>
            </a:r>
            <a:endParaRPr lang="nl-NL" sz="3200" b="1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3284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STOFWISSELING:  Continue </a:t>
            </a:r>
            <a:r>
              <a:rPr lang="en-US" sz="2400" dirty="0" err="1" smtClean="0"/>
              <a:t>voedingsstoffen</a:t>
            </a:r>
            <a:r>
              <a:rPr lang="en-US" sz="2400" dirty="0" smtClean="0"/>
              <a:t> </a:t>
            </a:r>
            <a:r>
              <a:rPr lang="en-US" sz="2400" dirty="0" err="1" smtClean="0"/>
              <a:t>nodig</a:t>
            </a:r>
            <a:r>
              <a:rPr lang="en-US" sz="2400" dirty="0" smtClean="0"/>
              <a:t> die </a:t>
            </a:r>
            <a:r>
              <a:rPr lang="en-US" sz="2400" dirty="0" err="1" smtClean="0"/>
              <a:t>bewerkt</a:t>
            </a:r>
            <a:r>
              <a:rPr lang="en-US" sz="2400" dirty="0" smtClean="0"/>
              <a:t> </a:t>
            </a:r>
            <a:r>
              <a:rPr lang="en-US" sz="2400" dirty="0" err="1" smtClean="0"/>
              <a:t>én</a:t>
            </a:r>
            <a:r>
              <a:rPr lang="en-US" sz="2400" dirty="0" smtClean="0"/>
              <a:t> </a:t>
            </a:r>
            <a:r>
              <a:rPr lang="en-US" sz="2400" dirty="0" err="1" smtClean="0"/>
              <a:t>verwerkt</a:t>
            </a:r>
            <a:r>
              <a:rPr lang="en-US" sz="2400" dirty="0" smtClean="0"/>
              <a:t> </a:t>
            </a:r>
            <a:r>
              <a:rPr lang="en-US" sz="2400" dirty="0" err="1" smtClean="0"/>
              <a:t>moeten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, </a:t>
            </a:r>
            <a:r>
              <a:rPr lang="en-US" sz="2400" dirty="0" err="1" smtClean="0"/>
              <a:t>omgezet</a:t>
            </a:r>
            <a:r>
              <a:rPr lang="en-US" sz="2400" dirty="0" smtClean="0"/>
              <a:t> in </a:t>
            </a:r>
            <a:r>
              <a:rPr lang="en-US" sz="2400" dirty="0" err="1" smtClean="0"/>
              <a:t>andere</a:t>
            </a:r>
            <a:r>
              <a:rPr lang="en-US" sz="2400" dirty="0" smtClean="0"/>
              <a:t> </a:t>
            </a:r>
            <a:r>
              <a:rPr lang="en-US" sz="2400" dirty="0" err="1" smtClean="0"/>
              <a:t>stoffen</a:t>
            </a:r>
            <a:r>
              <a:rPr lang="en-US" sz="2400" dirty="0" smtClean="0"/>
              <a:t>, </a:t>
            </a:r>
            <a:r>
              <a:rPr lang="en-US" sz="2400" dirty="0" err="1" smtClean="0"/>
              <a:t>dissimilatie</a:t>
            </a:r>
            <a:r>
              <a:rPr lang="en-US" sz="2400" dirty="0" smtClean="0"/>
              <a:t>, </a:t>
            </a:r>
            <a:r>
              <a:rPr lang="en-US" sz="2400" dirty="0" err="1" smtClean="0"/>
              <a:t>assimilatie</a:t>
            </a:r>
            <a:r>
              <a:rPr lang="en-US" sz="2400" dirty="0" smtClean="0"/>
              <a:t>, </a:t>
            </a:r>
            <a:r>
              <a:rPr lang="en-US" sz="2400" dirty="0" err="1" smtClean="0"/>
              <a:t>uitscheiding</a:t>
            </a:r>
            <a:r>
              <a:rPr lang="en-US" sz="2400" dirty="0" smtClean="0"/>
              <a:t> urine, </a:t>
            </a:r>
            <a:r>
              <a:rPr lang="en-US" sz="2400" dirty="0" err="1" smtClean="0"/>
              <a:t>enzymwerking</a:t>
            </a:r>
            <a:r>
              <a:rPr lang="en-US" sz="2400" dirty="0" smtClean="0"/>
              <a:t> </a:t>
            </a:r>
            <a:r>
              <a:rPr lang="en-US" sz="2400" dirty="0" err="1" smtClean="0"/>
              <a:t>e.d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-   </a:t>
            </a: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lichaamsprocessen</a:t>
            </a:r>
            <a:r>
              <a:rPr lang="en-US" sz="2400" dirty="0" smtClean="0"/>
              <a:t> </a:t>
            </a:r>
            <a:r>
              <a:rPr lang="en-US" sz="2400" dirty="0" err="1" smtClean="0"/>
              <a:t>samen</a:t>
            </a:r>
            <a:r>
              <a:rPr lang="en-US" sz="2400" dirty="0" smtClean="0"/>
              <a:t> = </a:t>
            </a:r>
            <a:r>
              <a:rPr lang="en-US" sz="2400" dirty="0" err="1" smtClean="0"/>
              <a:t>stofwisseling</a:t>
            </a:r>
            <a:endParaRPr lang="nl-NL" sz="2400" dirty="0" smtClean="0"/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Elke</a:t>
            </a:r>
            <a:r>
              <a:rPr lang="en-US" sz="2400" dirty="0" smtClean="0"/>
              <a:t> </a:t>
            </a:r>
            <a:r>
              <a:rPr lang="en-US" sz="2400" dirty="0" err="1" smtClean="0"/>
              <a:t>cel</a:t>
            </a:r>
            <a:r>
              <a:rPr lang="en-US" sz="2400" dirty="0" smtClean="0"/>
              <a:t> </a:t>
            </a:r>
            <a:r>
              <a:rPr lang="en-US" sz="2400" dirty="0" err="1" smtClean="0"/>
              <a:t>heeft</a:t>
            </a:r>
            <a:r>
              <a:rPr lang="en-US" sz="2400" dirty="0" smtClean="0"/>
              <a:t>: </a:t>
            </a:r>
            <a:r>
              <a:rPr lang="en-US" sz="2400" dirty="0" err="1" smtClean="0"/>
              <a:t>altijd</a:t>
            </a:r>
            <a:r>
              <a:rPr lang="en-US" sz="2400" dirty="0" smtClean="0"/>
              <a:t> ENERGIE </a:t>
            </a:r>
            <a:r>
              <a:rPr lang="en-US" sz="2400" dirty="0" err="1" smtClean="0"/>
              <a:t>nodig</a:t>
            </a:r>
            <a:r>
              <a:rPr lang="en-US" sz="2400" dirty="0" smtClean="0"/>
              <a:t> </a:t>
            </a:r>
            <a:r>
              <a:rPr lang="en-US" sz="2400" dirty="0" err="1" smtClean="0"/>
              <a:t>om</a:t>
            </a:r>
            <a:r>
              <a:rPr lang="en-US" sz="2400" dirty="0" smtClean="0"/>
              <a:t> </a:t>
            </a: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chemische</a:t>
            </a:r>
            <a:r>
              <a:rPr lang="en-US" sz="2400" dirty="0" smtClean="0"/>
              <a:t> </a:t>
            </a:r>
            <a:r>
              <a:rPr lang="en-US" sz="2400" dirty="0" err="1" smtClean="0"/>
              <a:t>reacties</a:t>
            </a:r>
            <a:r>
              <a:rPr lang="en-US" sz="2400" dirty="0" smtClean="0"/>
              <a:t> en 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processen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laten</a:t>
            </a:r>
            <a:r>
              <a:rPr lang="en-US" sz="2400" dirty="0" smtClean="0"/>
              <a:t> </a:t>
            </a:r>
            <a:r>
              <a:rPr lang="en-US" sz="2400" dirty="0" err="1" smtClean="0"/>
              <a:t>plaatsvinden</a:t>
            </a: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-   Grondstofwisseling </a:t>
            </a:r>
            <a:r>
              <a:rPr lang="nl-NL" sz="2400" dirty="0"/>
              <a:t>= </a:t>
            </a:r>
            <a:r>
              <a:rPr lang="nl-NL" sz="2400" dirty="0" smtClean="0"/>
              <a:t>basaal metabolisme  =  alle </a:t>
            </a:r>
            <a:r>
              <a:rPr lang="nl-NL" sz="2400" dirty="0"/>
              <a:t>processen die in je lichaam doorgaan als je in rust bent</a:t>
            </a:r>
            <a:r>
              <a:rPr lang="nl-NL" sz="2400" dirty="0" smtClean="0"/>
              <a:t>: dat betekent om je lichaamsfuncties in stand te houden</a:t>
            </a:r>
          </a:p>
          <a:p>
            <a:pPr>
              <a:buNone/>
            </a:pPr>
            <a:r>
              <a:rPr lang="en-US" sz="2400" dirty="0" smtClean="0"/>
              <a:t>2/3 van je de </a:t>
            </a:r>
            <a:r>
              <a:rPr lang="en-US" sz="2400" dirty="0" err="1" smtClean="0"/>
              <a:t>energie</a:t>
            </a:r>
            <a:r>
              <a:rPr lang="en-US" sz="2400" dirty="0" smtClean="0"/>
              <a:t> in je </a:t>
            </a:r>
            <a:r>
              <a:rPr lang="en-US" sz="2400" dirty="0" err="1" smtClean="0"/>
              <a:t>voedsel</a:t>
            </a:r>
            <a:r>
              <a:rPr lang="en-US" sz="2400" dirty="0" smtClean="0"/>
              <a:t> is </a:t>
            </a:r>
            <a:r>
              <a:rPr lang="en-US" sz="2400" dirty="0" err="1" smtClean="0"/>
              <a:t>daar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nodig</a:t>
            </a:r>
            <a:endParaRPr lang="nl-NL" sz="2400" dirty="0"/>
          </a:p>
          <a:p>
            <a:pPr>
              <a:buFontTx/>
              <a:buNone/>
            </a:pPr>
            <a:r>
              <a:rPr lang="nl-NL" sz="2400" dirty="0"/>
              <a:t>	- je ademhaling en hartslag.</a:t>
            </a:r>
          </a:p>
          <a:p>
            <a:pPr>
              <a:buFontTx/>
              <a:buNone/>
            </a:pPr>
            <a:r>
              <a:rPr lang="nl-NL" sz="2400" dirty="0"/>
              <a:t>	- je groei</a:t>
            </a:r>
          </a:p>
          <a:p>
            <a:pPr>
              <a:buFontTx/>
              <a:buNone/>
            </a:pPr>
            <a:r>
              <a:rPr lang="nl-NL" sz="2400" dirty="0"/>
              <a:t>	- vervanging van cellen</a:t>
            </a:r>
          </a:p>
          <a:p>
            <a:pPr>
              <a:buFontTx/>
              <a:buNone/>
            </a:pPr>
            <a:r>
              <a:rPr lang="nl-NL" sz="2400" dirty="0"/>
              <a:t>	- je peristaltiek in je darmen</a:t>
            </a:r>
          </a:p>
          <a:p>
            <a:pPr>
              <a:buFontTx/>
              <a:buNone/>
            </a:pPr>
            <a:r>
              <a:rPr lang="nl-NL" sz="2400" dirty="0"/>
              <a:t>	- denken en dromen</a:t>
            </a:r>
          </a:p>
          <a:p>
            <a:pPr>
              <a:buFontTx/>
              <a:buNone/>
            </a:pPr>
            <a:r>
              <a:rPr lang="nl-NL" sz="2400" dirty="0"/>
              <a:t>	-je lichaamstemperatuur constant houden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38A-1C8A-4CAD-8CFE-A45A503C9630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sz="3200" dirty="0" smtClean="0"/>
              <a:t>12.1.3  Koolhydraten </a:t>
            </a:r>
            <a:r>
              <a:rPr lang="nl-NL" sz="3200" dirty="0" smtClean="0"/>
              <a:t>2</a:t>
            </a:r>
            <a:br>
              <a:rPr lang="nl-NL" sz="3200" dirty="0" smtClean="0"/>
            </a:br>
            <a:r>
              <a:rPr lang="nl-NL" sz="3200" dirty="0" smtClean="0"/>
              <a:t>Afbeeldingen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1800" i="1" dirty="0" smtClean="0"/>
              <a:t>De </a:t>
            </a:r>
            <a:r>
              <a:rPr lang="nl-NL" sz="1800" i="1" dirty="0" smtClean="0"/>
              <a:t>vorming van maltose uit 2 </a:t>
            </a:r>
            <a:r>
              <a:rPr lang="nl-NL" sz="1800" i="1" dirty="0" err="1" smtClean="0"/>
              <a:t>glucose-moleculen</a:t>
            </a:r>
            <a:endParaRPr lang="nl-NL" sz="1800" dirty="0"/>
          </a:p>
        </p:txBody>
      </p:sp>
      <p:pic>
        <p:nvPicPr>
          <p:cNvPr id="4" name="Afbeelding 3" descr="monosachari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429000"/>
            <a:ext cx="2290580" cy="3270871"/>
          </a:xfrm>
          <a:prstGeom prst="rect">
            <a:avLst/>
          </a:prstGeom>
        </p:spPr>
      </p:pic>
      <p:pic>
        <p:nvPicPr>
          <p:cNvPr id="5" name="Afbeelding 4" descr="vorming malt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5693656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sz="3200" dirty="0" smtClean="0"/>
              <a:t>Belangrijke koolhydraten</a:t>
            </a:r>
            <a:br>
              <a:rPr lang="nl-NL" sz="3200" dirty="0" smtClean="0"/>
            </a:br>
            <a:r>
              <a:rPr lang="nl-NL" sz="3200" dirty="0" smtClean="0"/>
              <a:t>Bovenste afbeelding: stukje van zetmeel </a:t>
            </a:r>
            <a:endParaRPr lang="nl-NL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57425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nl-NL" sz="3200" dirty="0" smtClean="0"/>
              <a:t>Zetmeel en glycogeen (= dierlijk zetmeel)</a:t>
            </a:r>
            <a:endParaRPr lang="nl-NL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1"/>
            <a:ext cx="72728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127650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293096"/>
            <a:ext cx="52101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12.1.4. Condensatie- en hydrolysereacties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nl-NL" sz="2400" dirty="0" smtClean="0"/>
              <a:t>Het </a:t>
            </a:r>
            <a:r>
              <a:rPr lang="nl-NL" sz="2400" b="1" dirty="0" smtClean="0"/>
              <a:t>aan elkaar koppelen </a:t>
            </a:r>
            <a:r>
              <a:rPr lang="nl-NL" sz="2400" dirty="0" smtClean="0"/>
              <a:t>van deze moleculen gebeurt door een zogeheten </a:t>
            </a:r>
            <a:r>
              <a:rPr lang="nl-NL" sz="2400" b="1" dirty="0" smtClean="0"/>
              <a:t>condensatiereactie</a:t>
            </a:r>
            <a:r>
              <a:rPr lang="nl-NL" sz="2400" dirty="0" smtClean="0"/>
              <a:t> . Bij elke koppeling komt een watermolecuul (H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O) </a:t>
            </a:r>
            <a:r>
              <a:rPr lang="nl-NL" sz="2400" dirty="0" smtClean="0"/>
              <a:t>vrij</a:t>
            </a:r>
          </a:p>
          <a:p>
            <a:r>
              <a:rPr lang="nl-NL" sz="2400" dirty="0" smtClean="0"/>
              <a:t>Omgekeerd </a:t>
            </a:r>
            <a:r>
              <a:rPr lang="nl-NL" sz="2400" dirty="0" smtClean="0"/>
              <a:t>kunnen uit een </a:t>
            </a:r>
            <a:r>
              <a:rPr lang="nl-NL" sz="2400" dirty="0" err="1" smtClean="0"/>
              <a:t>polysacharide</a:t>
            </a:r>
            <a:r>
              <a:rPr lang="nl-NL" sz="2400" dirty="0" smtClean="0"/>
              <a:t> vele </a:t>
            </a:r>
            <a:r>
              <a:rPr lang="nl-NL" sz="2400" dirty="0" err="1" smtClean="0"/>
              <a:t>monosachariden</a:t>
            </a:r>
            <a:r>
              <a:rPr lang="nl-NL" sz="2400" dirty="0" smtClean="0"/>
              <a:t> ontstaan. </a:t>
            </a:r>
            <a:r>
              <a:rPr lang="nl-NL" sz="2400" b="1" dirty="0" smtClean="0"/>
              <a:t>Elke keer dat een </a:t>
            </a:r>
            <a:r>
              <a:rPr lang="nl-NL" sz="2400" b="1" dirty="0" err="1" smtClean="0"/>
              <a:t>monosacharide</a:t>
            </a:r>
            <a:r>
              <a:rPr lang="nl-NL" sz="2400" b="1" dirty="0" smtClean="0"/>
              <a:t> wordt afgescheiden, moet een watermolecuul toegevoegd wo</a:t>
            </a:r>
            <a:r>
              <a:rPr lang="nl-NL" sz="2400" dirty="0" smtClean="0"/>
              <a:t>rden. Dit heet een </a:t>
            </a:r>
            <a:r>
              <a:rPr lang="nl-NL" sz="2400" b="1" dirty="0" smtClean="0"/>
              <a:t>hydrolysereactie</a:t>
            </a:r>
            <a:r>
              <a:rPr lang="nl-NL" sz="2400" dirty="0" smtClean="0"/>
              <a:t>, omdat het watermolecuul eerst gesplitst moet worden in OH</a:t>
            </a:r>
            <a:r>
              <a:rPr lang="nl-NL" sz="2400" baseline="30000" dirty="0" smtClean="0"/>
              <a:t>-</a:t>
            </a:r>
            <a:r>
              <a:rPr lang="nl-NL" sz="2400" dirty="0" smtClean="0"/>
              <a:t> en H</a:t>
            </a:r>
            <a:r>
              <a:rPr lang="nl-NL" sz="2400" baseline="30000" dirty="0" smtClean="0"/>
              <a:t>+</a:t>
            </a:r>
            <a:endParaRPr lang="nl-NL" sz="2400" dirty="0" smtClean="0"/>
          </a:p>
          <a:p>
            <a:r>
              <a:rPr lang="nl-NL" sz="2400" b="1" dirty="0" smtClean="0"/>
              <a:t>Condensatie- </a:t>
            </a:r>
            <a:r>
              <a:rPr lang="nl-NL" sz="2400" b="1" dirty="0" smtClean="0"/>
              <a:t>en hydrolysereacties vinden niet alleen bij koolhydraten plaats, maar ook bij de vorming en de afbraak van vetten, eiwitten en nucleïnezuren</a:t>
            </a:r>
            <a:r>
              <a:rPr lang="nl-NL" sz="2400" dirty="0" smtClean="0"/>
              <a:t>. Dus meer algemeen: als organische moleculen aan elkaar gekoppeld worden onder afsplitsing van water, heet dat </a:t>
            </a:r>
            <a:r>
              <a:rPr lang="nl-NL" sz="2400" b="1" dirty="0" smtClean="0"/>
              <a:t>condensatie</a:t>
            </a:r>
            <a:r>
              <a:rPr lang="nl-NL" sz="2400" dirty="0" smtClean="0"/>
              <a:t>.</a:t>
            </a:r>
            <a:br>
              <a:rPr lang="nl-NL" sz="2400" dirty="0" smtClean="0"/>
            </a:br>
            <a:r>
              <a:rPr lang="nl-NL" sz="2400" dirty="0" smtClean="0"/>
              <a:t>Als in het algemeen een organisch molecuul zich afsplitst van een ander organisch molecuul waarbij toevoeging van een watermolecuul nodig is, spreek je van </a:t>
            </a:r>
            <a:r>
              <a:rPr lang="nl-NL" sz="2400" b="1" dirty="0" smtClean="0"/>
              <a:t>hydrolyse</a:t>
            </a:r>
            <a:endParaRPr lang="nl-NL" sz="2400" dirty="0" smtClean="0"/>
          </a:p>
          <a:p>
            <a:r>
              <a:rPr lang="nl-NL" sz="2400" b="1" dirty="0" smtClean="0"/>
              <a:t>Hydrolysereacties </a:t>
            </a:r>
            <a:r>
              <a:rPr lang="nl-NL" sz="2400" b="1" dirty="0" smtClean="0"/>
              <a:t>gebeuren volop in het darmkanaal, waar de polymeren in je voedsel worden afgebroken</a:t>
            </a:r>
            <a:endParaRPr lang="nl-NL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12.1.5. </a:t>
            </a:r>
            <a:r>
              <a:rPr lang="nl-NL" sz="3200" b="1" dirty="0" err="1" smtClean="0"/>
              <a:t>Lipiden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r>
              <a:rPr lang="nl-NL" sz="2400" dirty="0" err="1" smtClean="0"/>
              <a:t>Lipiden</a:t>
            </a:r>
            <a:r>
              <a:rPr lang="nl-NL" sz="2400" dirty="0" smtClean="0"/>
              <a:t> zijn vetten en vetachtige stoffen</a:t>
            </a:r>
          </a:p>
          <a:p>
            <a:r>
              <a:rPr lang="nl-NL" sz="2400" dirty="0" smtClean="0"/>
              <a:t>Ze bevatten C-, H-, O- en soms </a:t>
            </a:r>
            <a:r>
              <a:rPr lang="nl-NL" sz="2400" dirty="0" err="1" smtClean="0"/>
              <a:t>P-atomen</a:t>
            </a:r>
            <a:endParaRPr lang="nl-NL" sz="2400" dirty="0" smtClean="0"/>
          </a:p>
          <a:p>
            <a:r>
              <a:rPr lang="nl-NL" sz="2400" dirty="0" smtClean="0"/>
              <a:t>Vetten: NIET in water oplosbaar  </a:t>
            </a:r>
            <a:r>
              <a:rPr lang="nl-NL" sz="2400" b="1" dirty="0" err="1" smtClean="0"/>
              <a:t>Apolaire</a:t>
            </a:r>
            <a:r>
              <a:rPr lang="nl-NL" sz="2400" dirty="0" smtClean="0"/>
              <a:t> stoffen genoemd</a:t>
            </a:r>
          </a:p>
          <a:p>
            <a:r>
              <a:rPr lang="nl-NL" sz="2400" dirty="0" smtClean="0"/>
              <a:t>Stoffen </a:t>
            </a:r>
            <a:r>
              <a:rPr lang="nl-NL" sz="2400" dirty="0" err="1" smtClean="0"/>
              <a:t>wél</a:t>
            </a:r>
            <a:r>
              <a:rPr lang="nl-NL" sz="2400" dirty="0" smtClean="0"/>
              <a:t> in water oplosbaar?: </a:t>
            </a:r>
            <a:r>
              <a:rPr lang="nl-NL" sz="2400" b="1" dirty="0" smtClean="0"/>
              <a:t>polaire</a:t>
            </a:r>
            <a:r>
              <a:rPr lang="nl-NL" sz="2400" dirty="0" smtClean="0"/>
              <a:t> stoffen</a:t>
            </a:r>
          </a:p>
          <a:p>
            <a:r>
              <a:rPr lang="nl-NL" sz="2400" dirty="0" smtClean="0"/>
              <a:t>Vetten, Fosfolipiden, Steroïden</a:t>
            </a:r>
          </a:p>
          <a:p>
            <a:endParaRPr lang="nl-NL" sz="2400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73016"/>
            <a:ext cx="56886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12.1.6. Vetten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Vetmolecuul:  opgebouwd uit </a:t>
            </a:r>
            <a:r>
              <a:rPr lang="nl-NL" sz="2400" b="1" dirty="0" smtClean="0"/>
              <a:t>één glycerolmolecuul met</a:t>
            </a:r>
            <a:r>
              <a:rPr lang="nl-NL" sz="2400" dirty="0" smtClean="0"/>
              <a:t> daaraan vast gekoppeld </a:t>
            </a:r>
            <a:r>
              <a:rPr lang="nl-NL" sz="2400" b="1" dirty="0" smtClean="0"/>
              <a:t>drie vetzuren</a:t>
            </a:r>
          </a:p>
          <a:p>
            <a:r>
              <a:rPr lang="nl-NL" sz="2400" b="1" dirty="0" smtClean="0"/>
              <a:t>Er zijn: verzadigde, enkelvoudige onverzadigde en meervoudig onverzadigde vetzuren</a:t>
            </a:r>
          </a:p>
          <a:p>
            <a:r>
              <a:rPr lang="nl-NL" sz="2400" dirty="0" smtClean="0"/>
              <a:t>Dat houdt verband met het voorkomen van één of enkele dubbele bindingen tussen de </a:t>
            </a:r>
            <a:r>
              <a:rPr lang="nl-NL" sz="2400" dirty="0" err="1" smtClean="0"/>
              <a:t>C-atomen</a:t>
            </a:r>
            <a:r>
              <a:rPr lang="nl-NL" sz="2400" dirty="0" smtClean="0"/>
              <a:t> in de vetzuurketen</a:t>
            </a:r>
          </a:p>
          <a:p>
            <a:r>
              <a:rPr lang="nl-NL" sz="2400" dirty="0" smtClean="0"/>
              <a:t>De dubbele binding gaat ten koste van een </a:t>
            </a:r>
            <a:r>
              <a:rPr lang="nl-NL" sz="2400" dirty="0" err="1" smtClean="0"/>
              <a:t>H-binding</a:t>
            </a:r>
            <a:endParaRPr lang="nl-NL" sz="2400" dirty="0" smtClean="0"/>
          </a:p>
          <a:p>
            <a:r>
              <a:rPr lang="nl-NL" sz="2400" dirty="0" smtClean="0"/>
              <a:t>De keten is daardoor NIET “verzadigd” met </a:t>
            </a:r>
            <a:r>
              <a:rPr lang="nl-NL" sz="2400" dirty="0" err="1" smtClean="0"/>
              <a:t>H-atomen</a:t>
            </a:r>
            <a:endParaRPr lang="nl-NL" sz="2400" dirty="0" smtClean="0"/>
          </a:p>
          <a:p>
            <a:r>
              <a:rPr lang="nl-NL" sz="2400" dirty="0" smtClean="0"/>
              <a:t>Vorming van vet is een condensatiereactie (komt dus water vrij)</a:t>
            </a:r>
          </a:p>
          <a:p>
            <a:endParaRPr lang="nl-NL" sz="2400" dirty="0" smtClean="0"/>
          </a:p>
          <a:p>
            <a:r>
              <a:rPr lang="nl-NL" sz="2400" dirty="0" smtClean="0"/>
              <a:t>Afbeeldingen vetzuren op volgende dia</a:t>
            </a:r>
          </a:p>
          <a:p>
            <a:endParaRPr lang="nl-NL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Afbeeldingen vetzuren</a:t>
            </a:r>
            <a:endParaRPr lang="nl-NL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539" y="980728"/>
            <a:ext cx="847193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12.1.7. Fosfolipiden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r>
              <a:rPr lang="nl-NL" sz="2400" dirty="0" err="1" smtClean="0"/>
              <a:t>Fosfolipide</a:t>
            </a:r>
            <a:r>
              <a:rPr lang="nl-NL" sz="2400" dirty="0" smtClean="0"/>
              <a:t> lijkt op vetmolecuul</a:t>
            </a:r>
          </a:p>
          <a:p>
            <a:r>
              <a:rPr lang="nl-NL" sz="2400" dirty="0" smtClean="0"/>
              <a:t>Bij </a:t>
            </a:r>
            <a:r>
              <a:rPr lang="nl-NL" sz="2400" dirty="0" err="1" smtClean="0"/>
              <a:t>fosfolipide</a:t>
            </a:r>
            <a:r>
              <a:rPr lang="nl-NL" sz="2400" dirty="0" smtClean="0"/>
              <a:t> is één vetzuur vervangen door een fosforzuur</a:t>
            </a:r>
          </a:p>
          <a:p>
            <a:r>
              <a:rPr lang="nl-NL" sz="2400" dirty="0" smtClean="0"/>
              <a:t>Grote variatie </a:t>
            </a:r>
          </a:p>
          <a:p>
            <a:pPr>
              <a:buNone/>
            </a:pPr>
            <a:r>
              <a:rPr lang="nl-NL" sz="2400" dirty="0" smtClean="0"/>
              <a:t> </a:t>
            </a:r>
            <a:r>
              <a:rPr lang="nl-NL" sz="2400" dirty="0" smtClean="0"/>
              <a:t>    aan fosfolipiden</a:t>
            </a:r>
          </a:p>
          <a:p>
            <a:endParaRPr lang="nl-NL" sz="2400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16832"/>
            <a:ext cx="60708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12.1.8. </a:t>
            </a:r>
            <a:r>
              <a:rPr lang="nl-NL" sz="3200" b="1" dirty="0" smtClean="0"/>
              <a:t>Eiwitten 1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Eiwitten bevatten C-, H-, O- en </a:t>
            </a:r>
            <a:r>
              <a:rPr lang="nl-NL" sz="2400" dirty="0" err="1" smtClean="0"/>
              <a:t>N-atomen</a:t>
            </a:r>
            <a:r>
              <a:rPr lang="nl-NL" sz="2400" dirty="0" smtClean="0"/>
              <a:t>, soms ook </a:t>
            </a:r>
            <a:r>
              <a:rPr lang="nl-NL" sz="2400" dirty="0" err="1" smtClean="0"/>
              <a:t>S-atomen</a:t>
            </a: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r>
              <a:rPr lang="nl-NL" sz="2400" dirty="0" smtClean="0"/>
              <a:t>Eiwitten </a:t>
            </a:r>
            <a:r>
              <a:rPr lang="nl-NL" sz="2400" dirty="0" smtClean="0"/>
              <a:t>verschillen van koolhydraten en vetten, doordat ze in een vrijwel oneindige variatie </a:t>
            </a:r>
            <a:r>
              <a:rPr lang="nl-NL" sz="2400" dirty="0" smtClean="0"/>
              <a:t>voorkomen</a:t>
            </a: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r>
              <a:rPr lang="nl-NL" sz="2400" b="1" dirty="0" smtClean="0"/>
              <a:t>De </a:t>
            </a:r>
            <a:r>
              <a:rPr lang="nl-NL" sz="2400" b="1" dirty="0" smtClean="0"/>
              <a:t>twintig aminozuren </a:t>
            </a:r>
            <a:r>
              <a:rPr lang="nl-NL" sz="2400" dirty="0" smtClean="0"/>
              <a:t>die als bouwstenen voor de eiwitten dienen, kunnen kortere of langere ketens hebben </a:t>
            </a: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r>
              <a:rPr lang="nl-NL" sz="2400" dirty="0" smtClean="0"/>
              <a:t>en </a:t>
            </a:r>
            <a:r>
              <a:rPr lang="nl-NL" sz="2400" b="1" dirty="0" smtClean="0"/>
              <a:t>door het verschil in hun restgroepen een grote variatie </a:t>
            </a:r>
            <a:r>
              <a:rPr lang="nl-NL" sz="2400" dirty="0" smtClean="0"/>
              <a:t>in ruimtelijke </a:t>
            </a:r>
            <a:r>
              <a:rPr lang="nl-NL" sz="2400" dirty="0" smtClean="0"/>
              <a:t>structuur bezitten</a:t>
            </a:r>
          </a:p>
          <a:p>
            <a:endParaRPr lang="nl-NL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12.1.8. Eiwitten </a:t>
            </a:r>
            <a:r>
              <a:rPr lang="nl-NL" sz="3200" b="1" dirty="0" smtClean="0"/>
              <a:t>2</a:t>
            </a:r>
            <a:endParaRPr lang="nl-NL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58" y="1844824"/>
            <a:ext cx="8834230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Warm- en koudbloedig.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 smtClean="0"/>
              <a:t>Koudbloedig</a:t>
            </a:r>
            <a:r>
              <a:rPr lang="nl-NL" dirty="0" smtClean="0"/>
              <a:t>: </a:t>
            </a:r>
            <a:r>
              <a:rPr lang="nl-NL" dirty="0"/>
              <a:t>het lichaam heeft ongeveer dezelfde temperatuur als de omgeving</a:t>
            </a:r>
          </a:p>
          <a:p>
            <a:pPr>
              <a:buFontTx/>
              <a:buNone/>
            </a:pPr>
            <a:r>
              <a:rPr lang="nl-NL" dirty="0"/>
              <a:t>	-voordeel: kost minder energie</a:t>
            </a:r>
          </a:p>
          <a:p>
            <a:r>
              <a:rPr lang="nl-NL" b="1" dirty="0"/>
              <a:t>Warmbloedig</a:t>
            </a:r>
            <a:r>
              <a:rPr lang="nl-NL" dirty="0"/>
              <a:t>: je lichaamstemperatuur is steeds ongeveer 37 graden C</a:t>
            </a:r>
            <a:r>
              <a:rPr lang="nl-NL" dirty="0" smtClean="0"/>
              <a:t>.  Vogels iets hoger.</a:t>
            </a:r>
            <a:endParaRPr lang="nl-NL" dirty="0"/>
          </a:p>
          <a:p>
            <a:pPr>
              <a:buFontTx/>
              <a:buNone/>
            </a:pPr>
            <a:r>
              <a:rPr lang="nl-NL" dirty="0"/>
              <a:t>	-voordeel: je kunt altijd weglopen</a:t>
            </a:r>
          </a:p>
          <a:p>
            <a:pPr>
              <a:buFontTx/>
              <a:buNone/>
            </a:pPr>
            <a:r>
              <a:rPr lang="nl-NL" dirty="0"/>
              <a:t>	-nadeel je basale lichaamstemperatuur is         </a:t>
            </a:r>
          </a:p>
          <a:p>
            <a:pPr>
              <a:buFontTx/>
              <a:buNone/>
            </a:pPr>
            <a:r>
              <a:rPr lang="nl-NL" dirty="0"/>
              <a:t>	 </a:t>
            </a:r>
            <a:r>
              <a:rPr lang="nl-NL" dirty="0" smtClean="0"/>
              <a:t>hoger dus meer energie nodig dan bij </a:t>
            </a:r>
          </a:p>
          <a:p>
            <a:pPr>
              <a:buFontTx/>
              <a:buNone/>
            </a:pPr>
            <a:r>
              <a:rPr lang="nl-NL" dirty="0"/>
              <a:t>	</a:t>
            </a:r>
            <a:r>
              <a:rPr lang="nl-NL" dirty="0" smtClean="0"/>
              <a:t> koudbloedige dieren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38A-1C8A-4CAD-8CFE-A45A503C9630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12.1  </a:t>
            </a:r>
            <a:r>
              <a:rPr lang="en-US" sz="3200" b="1" dirty="0" err="1" smtClean="0"/>
              <a:t>Organische</a:t>
            </a:r>
            <a:r>
              <a:rPr lang="en-US" sz="3200" b="1" dirty="0" smtClean="0"/>
              <a:t> en </a:t>
            </a:r>
            <a:r>
              <a:rPr lang="en-US" sz="3200" b="1" dirty="0" err="1" smtClean="0"/>
              <a:t>Anorganische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moleculen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 smtClean="0"/>
              <a:t>Organisch</a:t>
            </a:r>
            <a:r>
              <a:rPr lang="en-US" sz="2400" dirty="0" smtClean="0"/>
              <a:t>;</a:t>
            </a:r>
          </a:p>
          <a:p>
            <a:pPr>
              <a:buFontTx/>
              <a:buChar char="-"/>
            </a:pP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meestal</a:t>
            </a:r>
            <a:r>
              <a:rPr lang="en-US" sz="2400" dirty="0" smtClean="0"/>
              <a:t> </a:t>
            </a:r>
            <a:r>
              <a:rPr lang="en-US" sz="2400" dirty="0" err="1" smtClean="0"/>
              <a:t>grote</a:t>
            </a:r>
            <a:r>
              <a:rPr lang="en-US" sz="2400" dirty="0" smtClean="0"/>
              <a:t> </a:t>
            </a:r>
            <a:r>
              <a:rPr lang="en-US" sz="2400" dirty="0" err="1" smtClean="0"/>
              <a:t>moleculen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energierijke</a:t>
            </a:r>
            <a:r>
              <a:rPr lang="en-US" sz="2400" dirty="0" smtClean="0"/>
              <a:t> </a:t>
            </a:r>
            <a:r>
              <a:rPr lang="en-US" sz="2400" dirty="0" err="1" smtClean="0"/>
              <a:t>moleculen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Komen</a:t>
            </a:r>
            <a:r>
              <a:rPr lang="en-US" sz="2400" dirty="0" smtClean="0"/>
              <a:t> </a:t>
            </a:r>
            <a:r>
              <a:rPr lang="en-US" sz="2400" dirty="0" err="1" smtClean="0"/>
              <a:t>niet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in </a:t>
            </a:r>
            <a:r>
              <a:rPr lang="en-US" sz="2400" dirty="0" err="1" smtClean="0"/>
              <a:t>levenloze</a:t>
            </a:r>
            <a:r>
              <a:rPr lang="en-US" sz="2400" dirty="0" smtClean="0"/>
              <a:t> </a:t>
            </a:r>
            <a:r>
              <a:rPr lang="en-US" sz="2400" dirty="0" err="1" smtClean="0"/>
              <a:t>dingen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Komen</a:t>
            </a:r>
            <a:r>
              <a:rPr lang="en-US" sz="2400" dirty="0" smtClean="0"/>
              <a:t> </a:t>
            </a:r>
            <a:r>
              <a:rPr lang="en-US" sz="2400" dirty="0" err="1" smtClean="0"/>
              <a:t>alleen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in </a:t>
            </a:r>
            <a:r>
              <a:rPr lang="en-US" sz="2400" dirty="0" err="1" smtClean="0"/>
              <a:t>levende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organismen</a:t>
            </a:r>
            <a:r>
              <a:rPr lang="en-US" sz="2400" dirty="0" smtClean="0"/>
              <a:t> en doe (</a:t>
            </a:r>
            <a:r>
              <a:rPr lang="en-US" sz="2400" dirty="0" err="1" smtClean="0"/>
              <a:t>resten</a:t>
            </a:r>
            <a:r>
              <a:rPr lang="en-US" sz="2400" dirty="0" smtClean="0"/>
              <a:t> van) </a:t>
            </a:r>
            <a:r>
              <a:rPr lang="en-US" sz="2400" dirty="0" err="1" smtClean="0"/>
              <a:t>organismen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Bevatten</a:t>
            </a:r>
            <a:r>
              <a:rPr lang="en-US" sz="2400" dirty="0" smtClean="0"/>
              <a:t> </a:t>
            </a:r>
            <a:r>
              <a:rPr lang="en-US" sz="2400" dirty="0" err="1" smtClean="0"/>
              <a:t>altijd</a:t>
            </a:r>
            <a:r>
              <a:rPr lang="en-US" sz="2400" dirty="0" smtClean="0"/>
              <a:t> de </a:t>
            </a:r>
            <a:r>
              <a:rPr lang="en-US" sz="2400" dirty="0" err="1" smtClean="0"/>
              <a:t>volgende</a:t>
            </a:r>
            <a:r>
              <a:rPr lang="en-US" sz="2400" dirty="0" smtClean="0"/>
              <a:t> </a:t>
            </a:r>
            <a:r>
              <a:rPr lang="en-US" sz="2400" dirty="0" err="1" smtClean="0"/>
              <a:t>elementen</a:t>
            </a:r>
            <a:r>
              <a:rPr lang="en-US" sz="2400" dirty="0" smtClean="0"/>
              <a:t>: C, H en O</a:t>
            </a:r>
          </a:p>
          <a:p>
            <a:pPr>
              <a:buFontTx/>
              <a:buChar char="-"/>
            </a:pPr>
            <a:r>
              <a:rPr lang="en-US" sz="2400" dirty="0" err="1" smtClean="0"/>
              <a:t>Vaak</a:t>
            </a:r>
            <a:r>
              <a:rPr lang="en-US" sz="2400" dirty="0" smtClean="0"/>
              <a:t> </a:t>
            </a:r>
            <a:r>
              <a:rPr lang="en-US" sz="2400" dirty="0" err="1" smtClean="0"/>
              <a:t>ook</a:t>
            </a:r>
            <a:r>
              <a:rPr lang="en-US" sz="2400" dirty="0" smtClean="0"/>
              <a:t>: N, S en P</a:t>
            </a:r>
          </a:p>
          <a:p>
            <a:pPr>
              <a:buFontTx/>
              <a:buChar char="-"/>
            </a:pPr>
            <a:r>
              <a:rPr lang="en-US" sz="2400" dirty="0" err="1" smtClean="0"/>
              <a:t>Belangrijke</a:t>
            </a:r>
            <a:r>
              <a:rPr lang="en-US" sz="2400" dirty="0" smtClean="0"/>
              <a:t> </a:t>
            </a:r>
            <a:r>
              <a:rPr lang="en-US" sz="2400" dirty="0" err="1" smtClean="0"/>
              <a:t>voorbeelden</a:t>
            </a:r>
            <a:r>
              <a:rPr lang="en-US" sz="2400" dirty="0" smtClean="0"/>
              <a:t>: </a:t>
            </a:r>
            <a:r>
              <a:rPr lang="en-US" sz="2400" dirty="0" err="1" smtClean="0"/>
              <a:t>Koolhydraten</a:t>
            </a:r>
            <a:r>
              <a:rPr lang="en-US" sz="2400" dirty="0" smtClean="0"/>
              <a:t> (C, H en O), </a:t>
            </a:r>
            <a:r>
              <a:rPr lang="en-US" sz="2400" dirty="0" err="1" smtClean="0"/>
              <a:t>Vetten</a:t>
            </a:r>
            <a:r>
              <a:rPr lang="en-US" sz="2400" dirty="0" smtClean="0"/>
              <a:t> (C. H en O) </a:t>
            </a:r>
            <a:r>
              <a:rPr lang="en-US" sz="2400" dirty="0" err="1" smtClean="0"/>
              <a:t>Aminozuren</a:t>
            </a:r>
            <a:r>
              <a:rPr lang="en-US" sz="2400" dirty="0" smtClean="0"/>
              <a:t> (C, H, O en N en </a:t>
            </a:r>
            <a:r>
              <a:rPr lang="en-US" sz="2400" dirty="0" err="1" smtClean="0"/>
              <a:t>soms</a:t>
            </a:r>
            <a:r>
              <a:rPr lang="en-US" sz="2400" dirty="0" smtClean="0"/>
              <a:t> S)</a:t>
            </a:r>
            <a:r>
              <a:rPr lang="nl-NL" sz="2400" dirty="0" smtClean="0"/>
              <a:t>,  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Eiwitten (C, H, O, N en soms S)</a:t>
            </a:r>
          </a:p>
          <a:p>
            <a:pPr>
              <a:buFontTx/>
              <a:buChar char="-"/>
            </a:pPr>
            <a:r>
              <a:rPr lang="en-US" sz="2400" dirty="0" err="1" smtClean="0"/>
              <a:t>Nucleïnezuren</a:t>
            </a:r>
            <a:r>
              <a:rPr lang="en-US" sz="2400" dirty="0" smtClean="0"/>
              <a:t> </a:t>
            </a:r>
            <a:r>
              <a:rPr lang="en-US" sz="2400" dirty="0" err="1" smtClean="0"/>
              <a:t>zoals</a:t>
            </a:r>
            <a:r>
              <a:rPr lang="en-US" sz="2400" dirty="0" smtClean="0"/>
              <a:t> DNA en RNA (C. H, O, N en P)</a:t>
            </a:r>
          </a:p>
          <a:p>
            <a:pPr>
              <a:buFontTx/>
              <a:buChar char="-"/>
            </a:pPr>
            <a:r>
              <a:rPr lang="en-US" sz="2400" dirty="0" smtClean="0"/>
              <a:t>ATP</a:t>
            </a:r>
          </a:p>
          <a:p>
            <a:pPr>
              <a:buFontTx/>
              <a:buChar char="-"/>
            </a:pPr>
            <a:r>
              <a:rPr lang="en-US" sz="2400" dirty="0" err="1" smtClean="0"/>
              <a:t>Vitamines</a:t>
            </a:r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12.1  </a:t>
            </a:r>
            <a:r>
              <a:rPr lang="en-US" sz="3200" b="1" dirty="0" err="1" smtClean="0"/>
              <a:t>Organische</a:t>
            </a:r>
            <a:r>
              <a:rPr lang="en-US" sz="3200" b="1" dirty="0" smtClean="0"/>
              <a:t> en </a:t>
            </a:r>
            <a:r>
              <a:rPr lang="en-US" sz="3200" b="1" dirty="0" err="1" smtClean="0"/>
              <a:t>Anorganische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moleculen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Anorganisch</a:t>
            </a:r>
            <a:r>
              <a:rPr lang="en-US" sz="2400" dirty="0" smtClean="0"/>
              <a:t>;</a:t>
            </a:r>
          </a:p>
          <a:p>
            <a:pPr>
              <a:buFontTx/>
              <a:buChar char="-"/>
            </a:pP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kleine</a:t>
            </a:r>
            <a:r>
              <a:rPr lang="en-US" sz="2400" dirty="0" smtClean="0"/>
              <a:t> </a:t>
            </a:r>
            <a:r>
              <a:rPr lang="en-US" sz="2400" dirty="0" err="1" smtClean="0"/>
              <a:t>moleculen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energiearme</a:t>
            </a:r>
            <a:r>
              <a:rPr lang="en-US" sz="2400" dirty="0" smtClean="0"/>
              <a:t> </a:t>
            </a:r>
            <a:r>
              <a:rPr lang="en-US" sz="2400" dirty="0" err="1" smtClean="0"/>
              <a:t>moleculen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Komen</a:t>
            </a:r>
            <a:r>
              <a:rPr lang="en-US" sz="2400" dirty="0" smtClean="0"/>
              <a:t> </a:t>
            </a:r>
            <a:r>
              <a:rPr lang="en-US" sz="2400" dirty="0" err="1" smtClean="0"/>
              <a:t>zowel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in </a:t>
            </a:r>
            <a:r>
              <a:rPr lang="en-US" sz="2400" dirty="0" err="1" smtClean="0"/>
              <a:t>levenloze</a:t>
            </a:r>
            <a:r>
              <a:rPr lang="en-US" sz="2400" dirty="0" smtClean="0"/>
              <a:t> </a:t>
            </a:r>
            <a:r>
              <a:rPr lang="en-US" sz="2400" dirty="0" err="1" smtClean="0"/>
              <a:t>dingen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in </a:t>
            </a:r>
            <a:r>
              <a:rPr lang="en-US" sz="2400" dirty="0" err="1" smtClean="0"/>
              <a:t>organismen</a:t>
            </a:r>
            <a:r>
              <a:rPr lang="en-US" sz="2400" dirty="0" smtClean="0"/>
              <a:t> en </a:t>
            </a:r>
            <a:r>
              <a:rPr lang="en-US" sz="2400" dirty="0" err="1" smtClean="0"/>
              <a:t>resten</a:t>
            </a:r>
            <a:r>
              <a:rPr lang="en-US" sz="2400" dirty="0" smtClean="0"/>
              <a:t>/</a:t>
            </a:r>
            <a:r>
              <a:rPr lang="en-US" sz="2400" dirty="0" err="1" smtClean="0"/>
              <a:t>producten</a:t>
            </a:r>
            <a:r>
              <a:rPr lang="en-US" sz="2400" dirty="0" smtClean="0"/>
              <a:t> </a:t>
            </a:r>
            <a:r>
              <a:rPr lang="en-US" sz="2400" dirty="0" err="1" smtClean="0"/>
              <a:t>daarvan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Elk element </a:t>
            </a:r>
            <a:r>
              <a:rPr lang="en-US" sz="2400" dirty="0" err="1" smtClean="0"/>
              <a:t>uit</a:t>
            </a:r>
            <a:r>
              <a:rPr lang="en-US" sz="2400" dirty="0" smtClean="0"/>
              <a:t> het </a:t>
            </a:r>
            <a:r>
              <a:rPr lang="en-US" sz="2400" dirty="0" err="1" smtClean="0"/>
              <a:t>periodiek</a:t>
            </a:r>
            <a:r>
              <a:rPr lang="en-US" sz="2400" dirty="0" smtClean="0"/>
              <a:t> </a:t>
            </a:r>
            <a:r>
              <a:rPr lang="en-US" sz="2400" dirty="0" err="1" smtClean="0"/>
              <a:t>systeem</a:t>
            </a:r>
            <a:r>
              <a:rPr lang="en-US" sz="2400" dirty="0" smtClean="0"/>
              <a:t>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bestanddeel</a:t>
            </a:r>
            <a:r>
              <a:rPr lang="en-US" sz="2400" dirty="0" smtClean="0"/>
              <a:t> </a:t>
            </a:r>
            <a:r>
              <a:rPr lang="en-US" sz="2400" dirty="0" err="1" smtClean="0"/>
              <a:t>zijn</a:t>
            </a:r>
            <a:r>
              <a:rPr lang="en-US" sz="2400" dirty="0" smtClean="0"/>
              <a:t> van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anorganisch</a:t>
            </a:r>
            <a:r>
              <a:rPr lang="en-US" sz="2400" dirty="0" smtClean="0"/>
              <a:t> </a:t>
            </a:r>
            <a:r>
              <a:rPr lang="en-US" sz="2400" dirty="0" err="1" smtClean="0"/>
              <a:t>molecuul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Belangrijke</a:t>
            </a:r>
            <a:r>
              <a:rPr lang="en-US" sz="2400" dirty="0" smtClean="0"/>
              <a:t> </a:t>
            </a:r>
            <a:r>
              <a:rPr lang="en-US" sz="2400" dirty="0" err="1" smtClean="0"/>
              <a:t>voorbeelden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Koolstofdioxide</a:t>
            </a:r>
            <a:r>
              <a:rPr lang="en-US" sz="2400" dirty="0" smtClean="0"/>
              <a:t> (CO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), </a:t>
            </a:r>
            <a:r>
              <a:rPr lang="en-US" sz="2400" dirty="0" err="1" smtClean="0"/>
              <a:t>Zuurstof</a:t>
            </a:r>
            <a:r>
              <a:rPr lang="en-US" sz="2400" dirty="0" smtClean="0"/>
              <a:t> (O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), Water 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O),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Nitraat</a:t>
            </a:r>
            <a:r>
              <a:rPr lang="en-US" sz="2400" dirty="0" smtClean="0"/>
              <a:t> (NO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), </a:t>
            </a:r>
            <a:r>
              <a:rPr lang="en-US" sz="2400" dirty="0" err="1" smtClean="0"/>
              <a:t>Ammoniak</a:t>
            </a:r>
            <a:r>
              <a:rPr lang="en-US" sz="2400" dirty="0" smtClean="0"/>
              <a:t> (NH</a:t>
            </a:r>
            <a:r>
              <a:rPr lang="en-US" sz="2400" baseline="-25000" dirty="0" smtClean="0"/>
              <a:t>3-</a:t>
            </a:r>
            <a:r>
              <a:rPr lang="en-US" sz="2400" dirty="0" smtClean="0"/>
              <a:t>), </a:t>
            </a:r>
            <a:r>
              <a:rPr lang="en-US" sz="2400" dirty="0" err="1" smtClean="0"/>
              <a:t>Stikstofgas</a:t>
            </a:r>
            <a:r>
              <a:rPr lang="en-US" sz="2400" dirty="0" smtClean="0"/>
              <a:t> (N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), </a:t>
            </a:r>
            <a:r>
              <a:rPr lang="en-US" sz="2400" dirty="0" err="1" smtClean="0"/>
              <a:t>Natriumchloride</a:t>
            </a:r>
            <a:r>
              <a:rPr lang="en-US" sz="2400" dirty="0" smtClean="0"/>
              <a:t> (</a:t>
            </a:r>
            <a:r>
              <a:rPr lang="en-US" sz="2400" dirty="0" err="1" smtClean="0"/>
              <a:t>NaCl</a:t>
            </a:r>
            <a:r>
              <a:rPr lang="en-US" sz="2400" dirty="0" smtClean="0"/>
              <a:t>)</a:t>
            </a:r>
          </a:p>
          <a:p>
            <a:pPr>
              <a:buFontTx/>
              <a:buChar char="-"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12.1.1  </a:t>
            </a:r>
            <a:r>
              <a:rPr lang="en-US" sz="3200" dirty="0" err="1" smtClean="0"/>
              <a:t>Biochemie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Onderzoek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organische</a:t>
            </a:r>
            <a:r>
              <a:rPr lang="en-US" sz="2400" dirty="0" smtClean="0"/>
              <a:t> en </a:t>
            </a:r>
            <a:r>
              <a:rPr lang="en-US" sz="2400" dirty="0" err="1" smtClean="0"/>
              <a:t>anorganische</a:t>
            </a:r>
            <a:r>
              <a:rPr lang="en-US" sz="2400" dirty="0" smtClean="0"/>
              <a:t> </a:t>
            </a:r>
            <a:r>
              <a:rPr lang="en-US" sz="2400" dirty="0" err="1" smtClean="0"/>
              <a:t>stoffen</a:t>
            </a:r>
            <a:r>
              <a:rPr lang="en-US" sz="2400" dirty="0" smtClean="0"/>
              <a:t> in </a:t>
            </a:r>
            <a:r>
              <a:rPr lang="en-US" sz="2400" dirty="0" err="1" smtClean="0"/>
              <a:t>levende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organismen</a:t>
            </a:r>
            <a:r>
              <a:rPr lang="en-US" sz="2400" dirty="0" smtClean="0"/>
              <a:t> </a:t>
            </a:r>
            <a:r>
              <a:rPr lang="en-US" sz="2400" dirty="0" err="1" smtClean="0"/>
              <a:t>heet</a:t>
            </a:r>
            <a:r>
              <a:rPr lang="en-US" sz="2400" dirty="0" smtClean="0"/>
              <a:t> BIOCHEMIE</a:t>
            </a:r>
          </a:p>
          <a:p>
            <a:r>
              <a:rPr lang="en-US" sz="2400" dirty="0" err="1" smtClean="0"/>
              <a:t>Biochemie</a:t>
            </a:r>
            <a:r>
              <a:rPr lang="en-US" sz="2400" dirty="0" smtClean="0"/>
              <a:t> </a:t>
            </a:r>
            <a:r>
              <a:rPr lang="en-US" sz="2400" dirty="0" err="1" smtClean="0"/>
              <a:t>gaat</a:t>
            </a:r>
            <a:r>
              <a:rPr lang="en-US" sz="2400" dirty="0" smtClean="0"/>
              <a:t> </a:t>
            </a:r>
            <a:r>
              <a:rPr lang="en-US" sz="2400" dirty="0" err="1" smtClean="0"/>
              <a:t>dus</a:t>
            </a:r>
            <a:r>
              <a:rPr lang="en-US" sz="2400" dirty="0" smtClean="0"/>
              <a:t> over de </a:t>
            </a:r>
            <a:r>
              <a:rPr lang="en-US" sz="2400" dirty="0" err="1" smtClean="0"/>
              <a:t>scheikunde</a:t>
            </a:r>
            <a:r>
              <a:rPr lang="en-US" sz="2400" dirty="0" smtClean="0"/>
              <a:t> van het </a:t>
            </a:r>
            <a:r>
              <a:rPr lang="en-US" sz="2400" dirty="0" err="1" smtClean="0"/>
              <a:t>leven</a:t>
            </a:r>
            <a:endParaRPr lang="en-US" sz="2400" dirty="0" smtClean="0"/>
          </a:p>
          <a:p>
            <a:r>
              <a:rPr lang="en-US" sz="2400" dirty="0" err="1" smtClean="0"/>
              <a:t>Organische</a:t>
            </a:r>
            <a:r>
              <a:rPr lang="en-US" sz="2400" dirty="0" smtClean="0"/>
              <a:t> </a:t>
            </a:r>
            <a:r>
              <a:rPr lang="en-US" sz="2400" dirty="0" err="1" smtClean="0"/>
              <a:t>stoffen</a:t>
            </a:r>
            <a:r>
              <a:rPr lang="en-US" sz="2400" dirty="0" smtClean="0"/>
              <a:t> </a:t>
            </a:r>
            <a:r>
              <a:rPr lang="en-US" sz="2400" dirty="0" err="1" smtClean="0"/>
              <a:t>reageren</a:t>
            </a:r>
            <a:r>
              <a:rPr lang="en-US" sz="2400" dirty="0" smtClean="0"/>
              <a:t> met </a:t>
            </a:r>
            <a:r>
              <a:rPr lang="en-US" sz="2400" dirty="0" err="1" smtClean="0"/>
              <a:t>elkaar</a:t>
            </a:r>
            <a:r>
              <a:rPr lang="en-US" sz="2400" dirty="0" smtClean="0"/>
              <a:t> op </a:t>
            </a:r>
            <a:r>
              <a:rPr lang="en-US" sz="2400" dirty="0" err="1" smtClean="0"/>
              <a:t>dezelfde</a:t>
            </a:r>
            <a:r>
              <a:rPr lang="en-US" sz="2400" dirty="0" smtClean="0"/>
              <a:t> </a:t>
            </a:r>
            <a:r>
              <a:rPr lang="en-US" sz="2400" dirty="0" err="1" smtClean="0"/>
              <a:t>manier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anorganische</a:t>
            </a:r>
            <a:r>
              <a:rPr lang="en-US" sz="2400" dirty="0" smtClean="0"/>
              <a:t> </a:t>
            </a:r>
            <a:r>
              <a:rPr lang="en-US" sz="2400" dirty="0" err="1" smtClean="0"/>
              <a:t>stoffen</a:t>
            </a:r>
            <a:endParaRPr lang="en-US" sz="2400" dirty="0" smtClean="0"/>
          </a:p>
          <a:p>
            <a:r>
              <a:rPr lang="en-US" sz="2400" dirty="0" err="1" smtClean="0"/>
              <a:t>Vanaf</a:t>
            </a:r>
            <a:r>
              <a:rPr lang="en-US" sz="2400" dirty="0" smtClean="0"/>
              <a:t> </a:t>
            </a:r>
            <a:r>
              <a:rPr lang="en-US" sz="2400" dirty="0" err="1" smtClean="0"/>
              <a:t>ongeveer</a:t>
            </a:r>
            <a:r>
              <a:rPr lang="en-US" sz="2400" dirty="0" smtClean="0"/>
              <a:t> 1820 </a:t>
            </a:r>
            <a:r>
              <a:rPr lang="en-US" sz="2400" dirty="0" err="1" smtClean="0"/>
              <a:t>kreeg</a:t>
            </a:r>
            <a:r>
              <a:rPr lang="en-US" sz="2400" dirty="0" smtClean="0"/>
              <a:t> de </a:t>
            </a:r>
            <a:r>
              <a:rPr lang="en-US" sz="2400" dirty="0" err="1" smtClean="0"/>
              <a:t>biologische</a:t>
            </a:r>
            <a:r>
              <a:rPr lang="en-US" sz="2400" dirty="0" smtClean="0"/>
              <a:t> </a:t>
            </a:r>
            <a:r>
              <a:rPr lang="en-US" sz="2400" dirty="0" err="1" smtClean="0"/>
              <a:t>wetenschap</a:t>
            </a:r>
            <a:r>
              <a:rPr lang="en-US" sz="2400" dirty="0" smtClean="0"/>
              <a:t> </a:t>
            </a:r>
            <a:r>
              <a:rPr lang="en-US" sz="2400" dirty="0" err="1" smtClean="0"/>
              <a:t>dankzij</a:t>
            </a:r>
            <a:r>
              <a:rPr lang="en-US" sz="2400" dirty="0" smtClean="0"/>
              <a:t> </a:t>
            </a:r>
            <a:r>
              <a:rPr lang="en-US" sz="2400" dirty="0" err="1" smtClean="0"/>
              <a:t>deze</a:t>
            </a:r>
            <a:r>
              <a:rPr lang="en-US" sz="2400" dirty="0" smtClean="0"/>
              <a:t> </a:t>
            </a:r>
            <a:r>
              <a:rPr lang="en-US" sz="2400" dirty="0" err="1" smtClean="0"/>
              <a:t>ontdekking</a:t>
            </a:r>
            <a:r>
              <a:rPr lang="en-US" sz="2400" dirty="0" smtClean="0"/>
              <a:t> (</a:t>
            </a:r>
            <a:r>
              <a:rPr lang="en-US" sz="2400" dirty="0" err="1" smtClean="0"/>
              <a:t>regel</a:t>
            </a:r>
            <a:r>
              <a:rPr lang="en-US" sz="2400" dirty="0" smtClean="0"/>
              <a:t> </a:t>
            </a:r>
            <a:r>
              <a:rPr lang="en-US" sz="2400" dirty="0" err="1" smtClean="0"/>
              <a:t>hiervoor</a:t>
            </a:r>
            <a:r>
              <a:rPr lang="en-US" sz="2400" dirty="0" smtClean="0"/>
              <a:t>)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enorme</a:t>
            </a:r>
            <a:r>
              <a:rPr lang="en-US" sz="2400" dirty="0" smtClean="0"/>
              <a:t> </a:t>
            </a:r>
            <a:r>
              <a:rPr lang="en-US" sz="2400" dirty="0" err="1" smtClean="0"/>
              <a:t>impuls</a:t>
            </a:r>
            <a:endParaRPr lang="en-US" sz="2400" dirty="0" smtClean="0"/>
          </a:p>
          <a:p>
            <a:endParaRPr lang="en-US" sz="2400" dirty="0"/>
          </a:p>
          <a:p>
            <a:r>
              <a:rPr lang="nl-NL" sz="2400" dirty="0" smtClean="0"/>
              <a:t>Als je niet (meer) zo in de scheikunde zit, kun je </a:t>
            </a:r>
            <a:r>
              <a:rPr lang="nl-NL" sz="2400" dirty="0" smtClean="0">
                <a:hlinkClick r:id="rId2"/>
              </a:rPr>
              <a:t>hier</a:t>
            </a:r>
            <a:r>
              <a:rPr lang="nl-NL" sz="2400" dirty="0" smtClean="0"/>
              <a:t> een goed </a:t>
            </a:r>
            <a:r>
              <a:rPr lang="nl-NL" sz="2400" dirty="0" err="1" smtClean="0"/>
              <a:t>scheikunde-oefenprogramma</a:t>
            </a:r>
            <a:r>
              <a:rPr lang="nl-NL" sz="2400" dirty="0" smtClean="0"/>
              <a:t> downloaden, gemaakt door de SLO</a:t>
            </a:r>
          </a:p>
          <a:p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12.1.2  Organische moleculen 1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Organische moleculen:  “koolstofskelet”</a:t>
            </a:r>
          </a:p>
          <a:p>
            <a:r>
              <a:rPr lang="nl-NL" sz="2400" dirty="0" smtClean="0"/>
              <a:t>Belangrijkste groepen zijn:</a:t>
            </a:r>
          </a:p>
          <a:p>
            <a:pPr>
              <a:buNone/>
            </a:pPr>
            <a:r>
              <a:rPr lang="nl-NL" sz="2400" dirty="0" smtClean="0"/>
              <a:t>	1. Koolhydraten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2. Vetten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3. Eiwitten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4. Nucleïnezuren</a:t>
            </a:r>
          </a:p>
          <a:p>
            <a:r>
              <a:rPr lang="nl-NL" sz="2400" dirty="0" err="1" smtClean="0"/>
              <a:t>Koolhydraatoleculen</a:t>
            </a:r>
            <a:r>
              <a:rPr lang="nl-NL" sz="2400" dirty="0" smtClean="0"/>
              <a:t>, eiwitmoleculen en nucleïnezuren zijn opgebouwd uit een lange rij van kleine moleculen van hetzelfde type” Deze verbindingen noem je </a:t>
            </a:r>
            <a:r>
              <a:rPr lang="nl-NL" sz="2400" b="1" dirty="0" smtClean="0"/>
              <a:t>POLYMEREN</a:t>
            </a:r>
          </a:p>
          <a:p>
            <a:r>
              <a:rPr lang="nl-NL" sz="2400" dirty="0" smtClean="0"/>
              <a:t>Voorbeeld: zetmeel is opgebouwd uit een groot aantal aan elkaar gekoppelde eenheden van glucosemoleculen</a:t>
            </a:r>
          </a:p>
          <a:p>
            <a:pPr>
              <a:buNone/>
            </a:pPr>
            <a:endParaRPr lang="nl-NL" sz="2400" dirty="0" smtClean="0"/>
          </a:p>
          <a:p>
            <a:endParaRPr lang="nl-NL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pPr eaLnBrk="1" hangingPunct="1"/>
            <a:r>
              <a:rPr lang="nl-NL" smtClean="0"/>
              <a:t>Glucosemolecule:            Water:</a:t>
            </a:r>
            <a:br>
              <a:rPr lang="nl-NL" smtClean="0"/>
            </a:br>
            <a:r>
              <a:rPr lang="nl-NL" smtClean="0"/>
              <a:t>Organisch:             Anorganisch:   </a:t>
            </a:r>
          </a:p>
        </p:txBody>
      </p:sp>
      <p:pic>
        <p:nvPicPr>
          <p:cNvPr id="12291" name="Picture 2" descr="H:\DATA\FOTO'S 3 START PP'S\P100082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2143125"/>
            <a:ext cx="3394075" cy="4525963"/>
          </a:xfrm>
        </p:spPr>
      </p:pic>
      <p:pic>
        <p:nvPicPr>
          <p:cNvPr id="12292" name="Picture 3" descr="H:\DATA\FOTO'S 3 START PP'S\P100083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0625" y="2143125"/>
            <a:ext cx="3394075" cy="4525963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B5069-DF86-4E49-877B-DA755C93E471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12.1.2  Organische moleculen </a:t>
            </a:r>
            <a:r>
              <a:rPr lang="nl-NL" sz="3200" dirty="0" smtClean="0"/>
              <a:t>2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nl-NL" sz="2400" dirty="0" smtClean="0"/>
              <a:t>Polymeren spelen vaak en rol bij het in stand houden van structuren</a:t>
            </a:r>
          </a:p>
          <a:p>
            <a:r>
              <a:rPr lang="nl-NL" sz="2400" dirty="0" smtClean="0"/>
              <a:t>Voorbeelden: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1. Cellulose in celwanden van planten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2. </a:t>
            </a:r>
            <a:r>
              <a:rPr lang="nl-NL" sz="2400" dirty="0" err="1" smtClean="0"/>
              <a:t>Chitine</a:t>
            </a:r>
            <a:r>
              <a:rPr lang="nl-NL" sz="2400" dirty="0" smtClean="0"/>
              <a:t> in celwanden van schimmels en uitwendig skelet  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    van insecten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3. Vetzuren in membranen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4. Keratine, eiwit waaruit je haren en nagels bestaan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5. De nucleïnezuren  als dragers van de erfelijke code</a:t>
            </a:r>
            <a:endParaRPr lang="nl-NL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dirty="0" smtClean="0"/>
              <a:t>12.1.3  Koolhydraten 1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nl-NL" sz="2400" dirty="0" smtClean="0"/>
              <a:t>Koolhydraten danken hun naam aan het feit dat: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1. ze bestaan uit koolstof, en waterstof + zuurstof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2. altijd in de verhouding 2 op 1,  dus net zoals water</a:t>
            </a:r>
          </a:p>
          <a:p>
            <a:r>
              <a:rPr lang="nl-NL" sz="2400" dirty="0" smtClean="0"/>
              <a:t>Koolhydraten zijn opgebouwd uit ringvormige moleculen</a:t>
            </a:r>
          </a:p>
          <a:p>
            <a:r>
              <a:rPr lang="nl-NL" sz="2400" dirty="0" smtClean="0"/>
              <a:t>Bestaan ze uit één ring?: MONOSACHARIDEN (glucose en fructose)</a:t>
            </a:r>
          </a:p>
          <a:p>
            <a:r>
              <a:rPr lang="nl-NL" sz="2400" dirty="0" smtClean="0"/>
              <a:t>Bestaan ze uit 2 aan elkaar gekoppelde suikermoleculen?: DISACHARIDE (lactose = melksuiker)</a:t>
            </a:r>
          </a:p>
          <a:p>
            <a:r>
              <a:rPr lang="nl-NL" sz="2400" dirty="0" smtClean="0"/>
              <a:t>Tweemaal dezelfde </a:t>
            </a:r>
            <a:r>
              <a:rPr lang="nl-NL" sz="2400" dirty="0" err="1" smtClean="0"/>
              <a:t>monosacharide</a:t>
            </a:r>
            <a:r>
              <a:rPr lang="nl-NL" sz="2400" dirty="0" smtClean="0"/>
              <a:t>?: MALTOSE (2 </a:t>
            </a:r>
            <a:r>
              <a:rPr lang="nl-NL" sz="2400" dirty="0" err="1" smtClean="0"/>
              <a:t>glucoses</a:t>
            </a:r>
            <a:r>
              <a:rPr lang="nl-NL" sz="2400" dirty="0" smtClean="0"/>
              <a:t>) </a:t>
            </a:r>
          </a:p>
          <a:p>
            <a:r>
              <a:rPr lang="nl-NL" sz="2400" dirty="0" smtClean="0"/>
              <a:t>Twee verschillende?: rietsuiker ofwel bietsuiker (= glucose + fructose)</a:t>
            </a:r>
          </a:p>
          <a:p>
            <a:r>
              <a:rPr lang="nl-NL" sz="2400" dirty="0" smtClean="0"/>
              <a:t>POLYSACHARIDEN?: grote aan elkaar gekoppelde koolhydraatmoleculen: zetmeel, cellulose, glycogeen</a:t>
            </a:r>
          </a:p>
          <a:p>
            <a:pPr>
              <a:buNone/>
            </a:pPr>
            <a:r>
              <a:rPr lang="nl-NL" sz="2400" dirty="0" smtClean="0"/>
              <a:t>Voor afbeeldingen van bovenstaande zie volgende dia</a:t>
            </a:r>
          </a:p>
          <a:p>
            <a:endParaRPr lang="nl-NL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708</Words>
  <Application>Microsoft Office PowerPoint</Application>
  <PresentationFormat>Diavoorstelling (4:3)</PresentationFormat>
  <Paragraphs>125</Paragraphs>
  <Slides>19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Office-thema</vt:lpstr>
      <vt:lpstr>Thema 12  Stofwisseling    Algemeen</vt:lpstr>
      <vt:lpstr>Warm- en koudbloedig.</vt:lpstr>
      <vt:lpstr>12.1  Organische en Anorganische moleculen</vt:lpstr>
      <vt:lpstr>12.1  Organische en Anorganische moleculen</vt:lpstr>
      <vt:lpstr>12.1.1  Biochemie</vt:lpstr>
      <vt:lpstr>12.1.2  Organische moleculen 1</vt:lpstr>
      <vt:lpstr>Glucosemolecule:            Water: Organisch:             Anorganisch:   </vt:lpstr>
      <vt:lpstr>12.1.2  Organische moleculen 2</vt:lpstr>
      <vt:lpstr>12.1.3  Koolhydraten 1</vt:lpstr>
      <vt:lpstr>12.1.3  Koolhydraten 2 Afbeeldingen</vt:lpstr>
      <vt:lpstr>Belangrijke koolhydraten Bovenste afbeelding: stukje van zetmeel </vt:lpstr>
      <vt:lpstr>Zetmeel en glycogeen (= dierlijk zetmeel)</vt:lpstr>
      <vt:lpstr>12.1.4. Condensatie- en hydrolysereacties</vt:lpstr>
      <vt:lpstr>12.1.5. Lipiden</vt:lpstr>
      <vt:lpstr>12.1.6. Vetten</vt:lpstr>
      <vt:lpstr>Afbeeldingen vetzuren</vt:lpstr>
      <vt:lpstr>12.1.7. Fosfolipiden</vt:lpstr>
      <vt:lpstr>12.1.8. Eiwitten 1</vt:lpstr>
      <vt:lpstr>12.1.8. Eiwitten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12  Stofwisseling    Algemeen</dc:title>
  <dc:creator>hrm</dc:creator>
  <cp:lastModifiedBy>hrm</cp:lastModifiedBy>
  <cp:revision>1</cp:revision>
  <dcterms:created xsi:type="dcterms:W3CDTF">2014-12-09T11:23:43Z</dcterms:created>
  <dcterms:modified xsi:type="dcterms:W3CDTF">2014-12-09T11:25:15Z</dcterms:modified>
</cp:coreProperties>
</file>